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0" r:id="rId2"/>
    <p:sldId id="257" r:id="rId3"/>
    <p:sldId id="258" r:id="rId4"/>
    <p:sldId id="262" r:id="rId5"/>
    <p:sldId id="261" r:id="rId6"/>
    <p:sldId id="263" r:id="rId7"/>
    <p:sldId id="265" r:id="rId8"/>
    <p:sldId id="267" r:id="rId9"/>
    <p:sldId id="268" r:id="rId10"/>
    <p:sldId id="278" r:id="rId11"/>
    <p:sldId id="270" r:id="rId12"/>
    <p:sldId id="271" r:id="rId13"/>
    <p:sldId id="272" r:id="rId14"/>
    <p:sldId id="274" r:id="rId15"/>
    <p:sldId id="275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937FB-4A83-4B3C-B405-14B80035F17E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9B34F-6FBF-4C96-A9A0-C6E2C395B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FF548D-71F0-4083-A465-39258354238A}" type="slidenum">
              <a:rPr lang="en-US"/>
              <a:pPr/>
              <a:t>2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9AA9-FE29-4804-A474-3514635BDB6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7A0-7FBD-4A49-9332-CCCB880A7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9AA9-FE29-4804-A474-3514635BDB6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7A0-7FBD-4A49-9332-CCCB880A7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9AA9-FE29-4804-A474-3514635BDB6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7A0-7FBD-4A49-9332-CCCB880A7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9AA9-FE29-4804-A474-3514635BDB6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7A0-7FBD-4A49-9332-CCCB880A7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9AA9-FE29-4804-A474-3514635BDB6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7A0-7FBD-4A49-9332-CCCB880A7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9AA9-FE29-4804-A474-3514635BDB6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7A0-7FBD-4A49-9332-CCCB880A7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9AA9-FE29-4804-A474-3514635BDB6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7A0-7FBD-4A49-9332-CCCB880A7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9AA9-FE29-4804-A474-3514635BDB6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7A0-7FBD-4A49-9332-CCCB880A7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9AA9-FE29-4804-A474-3514635BDB6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7A0-7FBD-4A49-9332-CCCB880A7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9AA9-FE29-4804-A474-3514635BDB6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7A0-7FBD-4A49-9332-CCCB880A7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9AA9-FE29-4804-A474-3514635BDB6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07A0-7FBD-4A49-9332-CCCB880A7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89AA9-FE29-4804-A474-3514635BDB62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E07A0-7FBD-4A49-9332-CCCB880A7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EJ14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8610600" cy="635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752600" y="2362200"/>
            <a:ext cx="5916613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200" b="1">
                <a:solidFill>
                  <a:srgbClr val="FF0066"/>
                </a:solidFill>
                <a:latin typeface="Times New Roman" pitchFamily="18" charset="0"/>
              </a:rPr>
              <a:t>CHÀO MỪNG QUÝ THẦY CÔ </a:t>
            </a:r>
          </a:p>
          <a:p>
            <a:pPr algn="ctr">
              <a:spcBef>
                <a:spcPct val="20000"/>
              </a:spcBef>
            </a:pPr>
            <a:r>
              <a:rPr lang="en-US" sz="3200" b="1">
                <a:solidFill>
                  <a:srgbClr val="FF0066"/>
                </a:solidFill>
                <a:latin typeface="Times New Roman" pitchFamily="18" charset="0"/>
              </a:rPr>
              <a:t>ĐẾN DỰ GIỜ VỚI LỚP!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23362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Này! </a:t>
            </a:r>
          </a:p>
          <a:p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       À!</a:t>
            </a:r>
            <a:endParaRPr lang="en-US" sz="3200" b="1" i="1">
              <a:latin typeface="Times New Roman" pitchFamily="18" charset="0"/>
              <a:cs typeface="Times New Roman" pitchFamily="18" charset="0"/>
            </a:endParaRPr>
          </a:p>
          <a:p>
            <a:endParaRPr lang="en-US" sz="3200" b="1" i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b.     Ấy</a:t>
            </a: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c.  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  Vâng</a:t>
            </a: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  Chao </a:t>
            </a: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ôi! </a:t>
            </a:r>
          </a:p>
          <a:p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smtClean="0">
                <a:latin typeface="Times New Roman" pitchFamily="18" charset="0"/>
                <a:cs typeface="Times New Roman" pitchFamily="18" charset="0"/>
              </a:rPr>
              <a:t> Hỡi ơi</a:t>
            </a:r>
            <a:endParaRPr lang="en-US" sz="3200" b="1" i="1">
              <a:latin typeface="Times New Roman" pitchFamily="18" charset="0"/>
              <a:cs typeface="Times New Roman" pitchFamily="18" charset="0"/>
            </a:endParaRPr>
          </a:p>
          <a:p>
            <a:endParaRPr lang="en-US" sz="3200" b="1" i="1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III.</a:t>
            </a:r>
            <a:r>
              <a:rPr lang="nl-NL" sz="3200" b="1" u="sng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200" b="1" u="sng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r>
              <a:rPr lang="nl-NL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nl-NL" sz="3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4282" y="642918"/>
            <a:ext cx="87154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3: Chỉ ra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từ:</a:t>
            </a:r>
            <a:endParaRPr lang="en-US" sz="32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nl-NL" sz="3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142984"/>
            <a:ext cx="9144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?:</a:t>
            </a:r>
          </a:p>
          <a:p>
            <a:pPr marL="457200" indent="-457200">
              <a:buFontTx/>
              <a:buAutoNum type="alphaLcParenR"/>
              <a:defRPr/>
            </a:pPr>
            <a:endParaRPr lang="en-US" sz="2400" b="1" i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lphaLcParenR"/>
              <a:defRPr/>
            </a:pPr>
            <a:endParaRPr lang="en-US" sz="2400" b="1" i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lphaLcParenR"/>
              <a:defRPr/>
            </a:pPr>
            <a:endParaRPr lang="en-US" sz="2400" b="1" i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endParaRPr lang="en-US" sz="2400" b="1" i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endParaRPr lang="en-US" sz="2400" b="1" i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endParaRPr lang="en-US" sz="2400" b="1" i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357422" y="1071546"/>
            <a:ext cx="3286148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857364"/>
            <a:ext cx="242886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nl-NL" sz="2800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nl-NL" sz="2800" b="1" smtClean="0">
                <a:latin typeface="Times New Roman" pitchFamily="18" charset="0"/>
                <a:cs typeface="Times New Roman" pitchFamily="18" charset="0"/>
              </a:rPr>
              <a:t>a/</a:t>
            </a: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“Ha ha”: </a:t>
            </a:r>
            <a:endParaRPr lang="en-US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571736" y="2000240"/>
            <a:ext cx="450059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nl-NL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8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Biểu thị sự thích chí</a:t>
            </a:r>
          </a:p>
          <a:p>
            <a:endParaRPr lang="en-US" sz="2800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57190" y="2643182"/>
            <a:ext cx="192879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nl-NL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- “Ái ái”:  </a:t>
            </a:r>
            <a:endParaRPr lang="en-US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00232" y="2857496"/>
            <a:ext cx="450059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nl-NL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en-US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Biểu thị sự sợ hãi</a:t>
            </a:r>
            <a:endParaRPr lang="en-US" sz="28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14282" y="3357562"/>
            <a:ext cx="278608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b/ “Than ôi!”:   </a:t>
            </a:r>
            <a:endParaRPr lang="en-US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28860" y="3571876"/>
            <a:ext cx="450059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nl-NL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en-US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Biểu thị sự nuối tiếc</a:t>
            </a:r>
            <a:endParaRPr lang="en-US" sz="28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438" y="129581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III.</a:t>
            </a:r>
            <a:r>
              <a:rPr lang="nl-NL" sz="3200" b="1" u="sng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200" b="1" u="sng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r>
              <a:rPr lang="nl-NL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nl-NL" sz="3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5: Đặt câu với 5 thán từ khác nhau: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Ôi,</a:t>
            </a:r>
            <a:r>
              <a:rPr lang="en-US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kì diệu và thiêng liêng bếp lửa   (Bằng Việt- Bếp lửa)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Hỡi ơi, </a:t>
            </a:r>
            <a:r>
              <a:rPr lang="en-US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súng giặc đất rền lòng dân trời tỏ   (Nguyễn Đình Chiểu)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 ôi</a:t>
            </a:r>
            <a:r>
              <a:rPr lang="en-US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lòng tham của con người thật là đáng sợ.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Vâng, </a:t>
            </a:r>
            <a:r>
              <a:rPr lang="en-US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 sẽ về mẹ ạ.</a:t>
            </a:r>
          </a:p>
          <a:p>
            <a:pPr marL="457200" indent="-457200">
              <a:buFontTx/>
              <a:buAutoNum type="alphaLcParenR"/>
              <a:defRPr/>
            </a:pP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bạn vào Huế </a:t>
            </a:r>
            <a:r>
              <a:rPr lang="en-US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chưa?</a:t>
            </a:r>
          </a:p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2844" y="274638"/>
            <a:ext cx="82296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nl-NL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III.</a:t>
            </a:r>
            <a:r>
              <a:rPr lang="nl-NL" sz="3200" b="1" u="sng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200" b="1" u="sng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r>
              <a:rPr lang="nl-NL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nl-NL" sz="3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142876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6: giải thích ý nghĩa câu tục ngữ:  </a:t>
            </a:r>
            <a:r>
              <a:rPr lang="en-US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“Gọi dạ bảo vâng”</a:t>
            </a:r>
          </a:p>
          <a:p>
            <a:pPr>
              <a:buNone/>
            </a:pPr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2786058"/>
            <a:ext cx="9144000" cy="2686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=&gt; dạy ta cách sử dụng những thán từ gọi đáp, biểu thị sự lễ phép khi giao tiếp với người lớn.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85720" y="274638"/>
            <a:ext cx="82296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nl-NL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III.</a:t>
            </a:r>
            <a:r>
              <a:rPr lang="nl-NL" sz="3200" b="1" u="sng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200" b="1" u="sng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r>
              <a:rPr lang="nl-NL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nl-NL" sz="3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71544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-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 nào là trợ từ?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36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TỔNG KẾT</a:t>
            </a:r>
            <a:endParaRPr lang="en-US" sz="36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5720" y="3143248"/>
            <a:ext cx="8229600" cy="9715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Thế nào là thán</a:t>
            </a:r>
            <a:r>
              <a:rPr kumimoji="0" lang="en-US" sz="3200" b="0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từ? Vị trí và vai trò của thán từ trong câu?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Hướng dẫn tự học</a:t>
            </a:r>
            <a:endParaRPr lang="en-US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14282" y="1571612"/>
            <a:ext cx="8258175" cy="2500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800" b="1" i="1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Đối </a:t>
            </a:r>
            <a:r>
              <a:rPr 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với bài học ở tiết học này:</a:t>
            </a:r>
          </a:p>
          <a:p>
            <a:pPr>
              <a:buFontTx/>
              <a:buChar char="-"/>
            </a:pPr>
            <a:r>
              <a:rPr lang="en-US" sz="32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Học thuộc khái niệm trợ từ, thán từ.</a:t>
            </a:r>
          </a:p>
          <a:p>
            <a:endParaRPr lang="en-US" sz="320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- Hoàn thành các bài tập.</a:t>
            </a:r>
          </a:p>
          <a:p>
            <a:endParaRPr lang="en-US" sz="280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>
              <a:solidFill>
                <a:srgbClr val="FF33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5720" y="4357670"/>
            <a:ext cx="8258175" cy="2500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800" b="1" i="1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Đối </a:t>
            </a:r>
            <a:r>
              <a:rPr lang="en-US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với bài học ở tiết học </a:t>
            </a:r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 theo:</a:t>
            </a:r>
            <a:endParaRPr lang="en-US" sz="32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32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Đọc trước bài Tình thái từ SGK/80.</a:t>
            </a:r>
          </a:p>
          <a:p>
            <a:endParaRPr lang="en-US" sz="320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7788"/>
            <a:ext cx="6400800" cy="175101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vi-VN" smtClean="0"/>
          </a:p>
        </p:txBody>
      </p:sp>
      <p:pic>
        <p:nvPicPr>
          <p:cNvPr id="24579" name="Picture 4" descr="Frames PPT 015"/>
          <p:cNvPicPr>
            <a:picLocks noGrp="1" noChangeAspect="1" noChangeArrowheads="1"/>
          </p:cNvPicPr>
          <p:nvPr>
            <p:ph type="ctr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24580" name="Picture 4" descr="EJ14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80988"/>
            <a:ext cx="8610600" cy="635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9"/>
          <p:cNvSpPr>
            <a:spLocks noChangeArrowheads="1"/>
          </p:cNvSpPr>
          <p:nvPr/>
        </p:nvSpPr>
        <p:spPr bwMode="auto">
          <a:xfrm>
            <a:off x="393700" y="2122488"/>
            <a:ext cx="8077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  <a:spcBef>
                <a:spcPct val="85000"/>
              </a:spcBef>
            </a:pPr>
            <a:r>
              <a:rPr lang="en-US" sz="6600" b="1" baseline="-25000">
                <a:solidFill>
                  <a:srgbClr val="FF0066"/>
                </a:solidFill>
                <a:latin typeface="Times New Roman" pitchFamily="18" charset="0"/>
              </a:rPr>
              <a:t>Xin chân thành c</a:t>
            </a:r>
            <a:r>
              <a:rPr lang="vi-VN" sz="6600" b="1" baseline="-25000">
                <a:solidFill>
                  <a:srgbClr val="FF0066"/>
                </a:solidFill>
                <a:latin typeface="Times New Roman" pitchFamily="18" charset="0"/>
              </a:rPr>
              <a:t>ả</a:t>
            </a:r>
            <a:r>
              <a:rPr lang="en-US" sz="6600" b="1" baseline="-25000">
                <a:solidFill>
                  <a:srgbClr val="FF0066"/>
                </a:solidFill>
                <a:latin typeface="Times New Roman" pitchFamily="18" charset="0"/>
              </a:rPr>
              <a:t>m ơn</a:t>
            </a:r>
            <a:r>
              <a:rPr lang="vi-VN" sz="6600" b="1" baseline="-25000">
                <a:solidFill>
                  <a:srgbClr val="FF0066"/>
                </a:solidFill>
                <a:latin typeface="Times New Roman" pitchFamily="18" charset="0"/>
              </a:rPr>
              <a:t>!</a:t>
            </a:r>
            <a:endParaRPr lang="en-US" sz="6600" b="1" baseline="-25000">
              <a:solidFill>
                <a:srgbClr val="FF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0" y="928678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5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500" b="1" i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5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Thế nào là từ </a:t>
            </a:r>
            <a:r>
              <a:rPr lang="en-US" sz="35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 địa </a:t>
            </a:r>
            <a:r>
              <a:rPr lang="en-US" sz="35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phương? Cho 3 ví dụ về từ </a:t>
            </a:r>
            <a:r>
              <a:rPr lang="en-US" sz="35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 địa </a:t>
            </a:r>
            <a:r>
              <a:rPr lang="en-US" sz="35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 ? </a:t>
            </a:r>
            <a:endParaRPr lang="en-US" sz="35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/>
          <a:lstStyle/>
          <a:p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KIỂM TRA </a:t>
            </a:r>
            <a:r>
              <a:rPr lang="en-US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endParaRPr lang="en-US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714488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5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500" b="1" i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5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Khi sử dụng từ </a:t>
            </a:r>
            <a:r>
              <a:rPr lang="en-US" sz="35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 địa </a:t>
            </a:r>
            <a:r>
              <a:rPr lang="en-US" sz="35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 chúng ta nên chú ý điều gì?</a:t>
            </a:r>
            <a:endParaRPr lang="en-US" sz="35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0" y="3000372"/>
            <a:ext cx="9144000" cy="2428868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kumimoji="0" lang="en-US" sz="3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Không</a:t>
            </a:r>
            <a:r>
              <a:rPr kumimoji="0" lang="en-US" sz="3800" b="1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sử dụng t</a:t>
            </a:r>
            <a:r>
              <a:rPr kumimoji="0" lang="en-US" sz="3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ừ địa phương trong viết</a:t>
            </a:r>
            <a:r>
              <a:rPr kumimoji="0" lang="en-US" sz="3800" b="1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tập làm văn, trong văn bản hành chính và với những người địa phương khác. </a:t>
            </a:r>
            <a:endParaRPr kumimoji="0" lang="en-US" sz="3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kumimoji="0" lang="en-US" sz="3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Chỉ</a:t>
            </a:r>
            <a:r>
              <a:rPr kumimoji="0" lang="en-US" sz="3800" b="1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nên sử dụng từ địa phương với những người cùng địa phương.</a:t>
            </a:r>
            <a:endParaRPr kumimoji="0" lang="en-US" sz="3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2500306"/>
            <a:ext cx="9144000" cy="157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Char char="-"/>
            </a:pPr>
            <a:r>
              <a:rPr lang="en-US" sz="3500" b="1" smtClean="0">
                <a:latin typeface="Times New Roman" pitchFamily="18" charset="0"/>
                <a:cs typeface="Times New Roman" pitchFamily="18" charset="0"/>
              </a:rPr>
              <a:t> Từ ngữ địa phương là những từ ngữ chỉ sử dụng trong một hoặc một số địa phương nhất định.</a:t>
            </a:r>
          </a:p>
          <a:p>
            <a:pPr>
              <a:buFontTx/>
              <a:buChar char="-"/>
            </a:pPr>
            <a:r>
              <a:rPr lang="en-US" sz="35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smtClean="0">
                <a:latin typeface="Times New Roman" pitchFamily="18" charset="0"/>
                <a:cs typeface="Times New Roman" pitchFamily="18" charset="0"/>
              </a:rPr>
              <a:t>Ví dụ: heo, muỗng, mãng cầu…</a:t>
            </a:r>
            <a:endParaRPr lang="en-US" sz="35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/>
      <p:bldP spid="48134" grpId="1"/>
      <p:bldP spid="5" grpId="0"/>
      <p:bldP spid="7" grpId="0" animBg="1"/>
      <p:bldP spid="8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571472" y="1285860"/>
            <a:ext cx="8229600" cy="584775"/>
          </a:xfrm>
          <a:prstGeom prst="rect">
            <a:avLst/>
          </a:prstGeom>
          <a:noFill/>
        </p:spPr>
        <p:txBody>
          <a:bodyPr vert="horz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24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Bài 6:  TRỢ TỪ ,  THÁN TỪ</a:t>
            </a:r>
            <a:endParaRPr kumimoji="0" lang="en-US" sz="3200" b="1" i="0" u="none" strike="noStrike" kern="1200" cap="none" spc="0" normalizeH="0" baseline="0" noProof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2500306"/>
            <a:ext cx="8229600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I. TRỢ TỪ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3643314"/>
            <a:ext cx="8229600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Đọc ví dụ: SGK/69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1192676"/>
            <a:ext cx="91440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b="1" u="sng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600" b="1" u="sng" smtClean="0">
                <a:latin typeface="Times New Roman" pitchFamily="18" charset="0"/>
                <a:cs typeface="Times New Roman" pitchFamily="18" charset="0"/>
              </a:rPr>
              <a:t> tập 1</a:t>
            </a:r>
            <a:r>
              <a:rPr lang="en-US" sz="26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Các từ in đậm trong những câu sau từ nào là trợ từ?</a:t>
            </a:r>
            <a:endParaRPr lang="en-US" sz="2600" b="1" i="1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600" b="1" i="1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b="1" i="1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6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600" b="1" i="1">
                <a:latin typeface="Times New Roman" pitchFamily="18" charset="0"/>
                <a:cs typeface="Times New Roman" pitchFamily="18" charset="0"/>
              </a:rPr>
              <a:t> nó là người nói dối.</a:t>
            </a:r>
          </a:p>
          <a:p>
            <a:pPr algn="just"/>
            <a:endParaRPr lang="en-US" sz="2600" b="1" i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b="1" i="1">
                <a:latin typeface="Times New Roman" pitchFamily="18" charset="0"/>
                <a:cs typeface="Times New Roman" pitchFamily="18" charset="0"/>
              </a:rPr>
              <a:t>2- Anh ấy là diễn viên </a:t>
            </a:r>
            <a:r>
              <a:rPr lang="en-US" sz="26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chính.</a:t>
            </a:r>
          </a:p>
          <a:p>
            <a:pPr algn="just"/>
            <a:endParaRPr lang="en-US" sz="2600" b="1" i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b="1" i="1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6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b="1" i="1">
                <a:latin typeface="Times New Roman" pitchFamily="18" charset="0"/>
                <a:cs typeface="Times New Roman" pitchFamily="18" charset="0"/>
              </a:rPr>
              <a:t> ngón tay ngoan.</a:t>
            </a:r>
          </a:p>
          <a:p>
            <a:pPr algn="just"/>
            <a:endParaRPr lang="en-US" sz="2600" b="1" i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b="1" i="1" smtClean="0"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US" sz="2600" b="1" i="1">
                <a:latin typeface="Times New Roman" pitchFamily="18" charset="0"/>
                <a:cs typeface="Times New Roman" pitchFamily="18" charset="0"/>
              </a:rPr>
              <a:t>Tôi mua </a:t>
            </a:r>
            <a:r>
              <a:rPr lang="en-US" sz="26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b="1" i="1">
                <a:latin typeface="Times New Roman" pitchFamily="18" charset="0"/>
                <a:cs typeface="Times New Roman" pitchFamily="18" charset="0"/>
              </a:rPr>
              <a:t> năm cuốn sách.</a:t>
            </a:r>
          </a:p>
          <a:p>
            <a:pPr algn="just"/>
            <a:endParaRPr lang="en-US" sz="2600" b="1" i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b="1" i="1" smtClean="0">
                <a:latin typeface="Times New Roman" pitchFamily="18" charset="0"/>
                <a:cs typeface="Times New Roman" pitchFamily="18" charset="0"/>
              </a:rPr>
              <a:t>5- </a:t>
            </a:r>
            <a:r>
              <a:rPr lang="en-US" sz="2600" b="1" i="1">
                <a:latin typeface="Times New Roman" pitchFamily="18" charset="0"/>
                <a:cs typeface="Times New Roman" pitchFamily="18" charset="0"/>
              </a:rPr>
              <a:t>Nó về </a:t>
            </a:r>
            <a:r>
              <a:rPr lang="en-US" sz="26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600" b="1" i="1">
                <a:latin typeface="Times New Roman" pitchFamily="18" charset="0"/>
                <a:cs typeface="Times New Roman" pitchFamily="18" charset="0"/>
              </a:rPr>
              <a:t> đầu tiên.</a:t>
            </a:r>
          </a:p>
          <a:p>
            <a:pPr algn="just"/>
            <a:endParaRPr lang="en-US" sz="2600" b="1" i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b="1" i="1" smtClean="0">
                <a:latin typeface="Times New Roman" pitchFamily="18" charset="0"/>
                <a:cs typeface="Times New Roman" pitchFamily="18" charset="0"/>
              </a:rPr>
              <a:t>6- </a:t>
            </a:r>
            <a:r>
              <a:rPr lang="en-US" sz="26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600" b="1" i="1">
                <a:latin typeface="Times New Roman" pitchFamily="18" charset="0"/>
                <a:cs typeface="Times New Roman" pitchFamily="18" charset="0"/>
              </a:rPr>
              <a:t> thân tôi dẫn nó về</a:t>
            </a:r>
            <a:r>
              <a:rPr lang="en-US" sz="2600" b="1" i="1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600" b="1" i="1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09706" y="4641187"/>
            <a:ext cx="2133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Trợ từ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85786" y="5427005"/>
            <a:ext cx="25812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 phải trợ từ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95260" y="6284261"/>
            <a:ext cx="2133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Trợ từ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38136" y="2283733"/>
            <a:ext cx="2133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Trợ từ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3855369"/>
            <a:ext cx="25796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 phải trợ từ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71736" y="3069551"/>
            <a:ext cx="257968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 phải trợ từ</a:t>
            </a:r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1128746" y="71414"/>
            <a:ext cx="8229600" cy="584775"/>
          </a:xfrm>
          <a:prstGeom prst="rect">
            <a:avLst/>
          </a:prstGeom>
          <a:noFill/>
        </p:spPr>
        <p:txBody>
          <a:bodyPr vert="horz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24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TRỢ TỪ ,  THÁN TỪ</a:t>
            </a:r>
            <a:endParaRPr kumimoji="0" lang="en-US" sz="3200" b="1" i="0" u="none" strike="noStrike" kern="1200" cap="none" spc="0" normalizeH="0" baseline="0" noProof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0" y="488952"/>
            <a:ext cx="8229600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I. TRỢ TỪ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112" y="1928802"/>
            <a:ext cx="913288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u="sng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b="1" u="sng" smtClean="0">
                <a:latin typeface="Times New Roman" pitchFamily="18" charset="0"/>
                <a:cs typeface="Times New Roman" pitchFamily="18" charset="0"/>
              </a:rPr>
              <a:t>tập 2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Đặt câu với các trợ từ: </a:t>
            </a:r>
            <a:r>
              <a:rPr lang="en-US" sz="36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chính, đích, </a:t>
            </a:r>
            <a:r>
              <a:rPr lang="en-US" sz="3600" b="1" i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ngay ?</a:t>
            </a:r>
            <a:endParaRPr lang="en-US" sz="3600" b="1" i="1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 b="1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nl-NL" sz="3600" b="1" i="1">
                <a:latin typeface="Times New Roman" pitchFamily="18" charset="0"/>
                <a:cs typeface="Times New Roman" pitchFamily="18" charset="0"/>
              </a:rPr>
              <a:t>+ Nói dối là tự hại </a:t>
            </a:r>
            <a:r>
              <a:rPr lang="nl-NL" sz="3600" b="1" i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nl-NL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600" b="1" i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nl-NL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600" b="1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nl-NL" sz="3600" b="1" i="1">
                <a:latin typeface="Times New Roman" pitchFamily="18" charset="0"/>
                <a:cs typeface="Times New Roman" pitchFamily="18" charset="0"/>
              </a:rPr>
              <a:t>+ Tôi đã gọi </a:t>
            </a:r>
            <a:r>
              <a:rPr lang="nl-NL" sz="36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nl-NL" sz="36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600" b="1" i="1">
                <a:latin typeface="Times New Roman" pitchFamily="18" charset="0"/>
                <a:cs typeface="Times New Roman" pitchFamily="18" charset="0"/>
              </a:rPr>
              <a:t>danh nó ra</a:t>
            </a:r>
            <a:r>
              <a:rPr lang="nl-NL" sz="3600" b="1" i="1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600" b="1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nl-NL" sz="3600" b="1" i="1">
                <a:latin typeface="Times New Roman" pitchFamily="18" charset="0"/>
                <a:cs typeface="Times New Roman" pitchFamily="18" charset="0"/>
              </a:rPr>
              <a:t>+ Bạn không tin </a:t>
            </a:r>
            <a:r>
              <a:rPr lang="nl-NL" sz="36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ngay </a:t>
            </a:r>
            <a:r>
              <a:rPr lang="nl-NL" sz="3600" b="1" i="1">
                <a:latin typeface="Times New Roman" pitchFamily="18" charset="0"/>
                <a:cs typeface="Times New Roman" pitchFamily="18" charset="0"/>
              </a:rPr>
              <a:t>cả tôi nữa.</a:t>
            </a:r>
          </a:p>
          <a:p>
            <a:endParaRPr lang="en-US" sz="2400" b="1" i="1">
              <a:solidFill>
                <a:srgbClr val="0000CC"/>
              </a:solidFill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71472" y="285728"/>
            <a:ext cx="8229600" cy="584775"/>
          </a:xfrm>
          <a:prstGeom prst="rect">
            <a:avLst/>
          </a:prstGeom>
          <a:noFill/>
        </p:spPr>
        <p:txBody>
          <a:bodyPr vert="horz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24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TRỢ TỪ,  THÁN TỪ</a:t>
            </a:r>
            <a:endParaRPr kumimoji="0" lang="en-US" sz="3200" b="1" i="0" u="none" strike="noStrike" kern="1200" cap="none" spc="0" normalizeH="0" baseline="0" noProof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714356"/>
            <a:ext cx="8229600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I. TRỢ TỪ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000108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nl-NL" sz="3200" b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Trợ từ</a:t>
            </a:r>
            <a:r>
              <a:rPr lang="nl-NL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endParaRPr lang="en-US" sz="32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nl-NL" sz="32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nl-NL" sz="3200" b="1" u="sng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 từ</a:t>
            </a:r>
            <a:r>
              <a:rPr lang="nl-NL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11012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3200" b="1" i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nl-NL" sz="3200" b="1" i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nl-NL" sz="3200" b="1" i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nl-NL" sz="3200" b="1" i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WordArt 7"/>
          <p:cNvSpPr>
            <a:spLocks noChangeArrowheads="1" noChangeShapeType="1" noTextEdit="1"/>
          </p:cNvSpPr>
          <p:nvPr/>
        </p:nvSpPr>
        <p:spPr bwMode="auto">
          <a:xfrm>
            <a:off x="1214414" y="3143248"/>
            <a:ext cx="48577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357158" y="214290"/>
            <a:ext cx="8229600" cy="584775"/>
          </a:xfrm>
          <a:prstGeom prst="rect">
            <a:avLst/>
          </a:prstGeom>
          <a:noFill/>
        </p:spPr>
        <p:txBody>
          <a:bodyPr vert="horz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24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TRỢ TỪ ,  THÁN TỪ</a:t>
            </a:r>
            <a:endParaRPr kumimoji="0" lang="en-US" sz="3200" b="1" i="0" u="none" strike="noStrike" kern="1200" cap="none" spc="0" normalizeH="0" baseline="0" noProof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0" y="3071810"/>
            <a:ext cx="8229600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Đọc ví dụ: SGK/69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0" y="5000636"/>
            <a:ext cx="8229600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Xem</a:t>
            </a:r>
            <a:r>
              <a:rPr kumimoji="0" lang="en-US" sz="3200" b="1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sơ đồ trên bảng và làm bài tập sau: 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952103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 ra thán từ trong các câu sau và cho biết đó là loại thán từ nào?</a:t>
            </a:r>
          </a:p>
          <a:p>
            <a:endParaRPr lang="en-US" sz="2400" b="1" i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) Than ôi! Thời oanh liệt nay còn đâu</a:t>
            </a:r>
            <a:r>
              <a:rPr lang="en-US" sz="2400" b="1" i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b) Tu hú ơi! Chẳng đến ở cùng bà</a:t>
            </a:r>
            <a:r>
              <a:rPr lang="en-US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c) </a:t>
            </a:r>
          </a:p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   - Cả đấy à?</a:t>
            </a:r>
          </a:p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   - Vâng, con đây.</a:t>
            </a:r>
          </a:p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   - Này, Cả!</a:t>
            </a:r>
          </a:p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   - Dạ! U bảo gì con.</a:t>
            </a:r>
          </a:p>
          <a:p>
            <a:endParaRPr lang="en-US" sz="24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d) Ô hay! Buồn vương cây ngô đồng</a:t>
            </a:r>
            <a:r>
              <a:rPr lang="en-US" sz="2400" b="1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885163" y="5457782"/>
            <a:ext cx="30444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=&gt;Thán từ bộc lộ cảm xúc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71736" y="3929066"/>
            <a:ext cx="2233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=&gt;Thán từ gọi đáp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70915" y="1743006"/>
            <a:ext cx="30444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=&gt;Thán từ bộc lộ cảm </a:t>
            </a:r>
            <a:r>
              <a:rPr lang="en-US" sz="2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357158" y="5786454"/>
            <a:ext cx="871537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428596" y="2143116"/>
            <a:ext cx="1000132" cy="1588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1214414" y="2857496"/>
            <a:ext cx="22860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624712" y="2457386"/>
            <a:ext cx="2233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=&gt;Thán từ gọi đáp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>
            <a:off x="500034" y="4286256"/>
            <a:ext cx="68580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>
            <a:off x="500034" y="4643446"/>
            <a:ext cx="604838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571472" y="5072074"/>
            <a:ext cx="384175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928794" y="4314774"/>
            <a:ext cx="2233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=&gt;Thán từ gọi đáp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910200" y="4671964"/>
            <a:ext cx="22333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=&gt;Thán từ gọi đáp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71670" y="58143"/>
            <a:ext cx="144943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err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32" y="71414"/>
            <a:ext cx="1917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nl-NL" sz="2800" b="1" u="sng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 từ</a:t>
            </a:r>
            <a:r>
              <a:rPr lang="nl-NL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21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989037"/>
            <a:ext cx="9144000" cy="5940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defRPr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000" b="1" i="1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ởng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i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ã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Dậu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i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èn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i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ến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i="1" dirty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ều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e) Cha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i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ẹp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i="1" dirty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 i="1" dirty="0">
                <a:latin typeface="Times New Roman" pitchFamily="18" charset="0"/>
                <a:cs typeface="Times New Roman" pitchFamily="18" charset="0"/>
              </a:rPr>
              <a:t>đẹ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p.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h)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niên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Aft>
                <a:spcPts val="1200"/>
              </a:spcAft>
              <a:buFontTx/>
              <a:buAutoNum type="alphaLcParenR"/>
              <a:defRPr/>
            </a:pPr>
            <a:endParaRPr lang="en-US" sz="2000" b="1" i="1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857884" y="2528884"/>
            <a:ext cx="304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=&gt;Không phải trợ từ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929322" y="195738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=&gt;là trợ từ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00628" y="5600718"/>
            <a:ext cx="32877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=&gt;Không phải trợ từ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14612" y="4314834"/>
            <a:ext cx="281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=&gt;Không phải trợ từ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214942" y="3743330"/>
            <a:ext cx="3613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=&gt;Không phải trợ từ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715008" y="6172222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=&gt;là trợ từ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0298" y="4957776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=&gt;là trợ từ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500562" y="3171826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=&gt;là trợ từ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3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II. Thán từ. </a:t>
            </a:r>
          </a:p>
          <a:p>
            <a:r>
              <a:rPr lang="nl-NL" sz="3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nl-NL" sz="3000" b="1" u="sng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000" b="1" u="sng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r>
              <a:rPr lang="nl-NL" sz="3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nl-NL" sz="30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876146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2: Giải thích nghĩa của các trợ từ in đậm trong những câu sau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en-US" sz="32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i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i="1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85918" y="1857372"/>
            <a:ext cx="735808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nl-NL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nl-NL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nhấn mạnh mức độ tối thiểu.</a:t>
            </a:r>
            <a:endParaRPr lang="en-US" sz="28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571620"/>
            <a:ext cx="207167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nl-NL" sz="2800" b="1" smtClean="0">
                <a:latin typeface="Times New Roman" pitchFamily="18" charset="0"/>
                <a:cs typeface="Times New Roman" pitchFamily="18" charset="0"/>
              </a:rPr>
              <a:t>  a.</a:t>
            </a: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 “Lấy”: </a:t>
            </a:r>
            <a:endParaRPr lang="en-US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2357438"/>
            <a:ext cx="207167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nl-NL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i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“Nguyên”: </a:t>
            </a:r>
            <a:endParaRPr lang="en-US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785918" y="2786066"/>
            <a:ext cx="735808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nl-NL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nl-NL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nhấn mạnh điều chỉ riêng một thứ</a:t>
            </a:r>
            <a:endParaRPr lang="en-US" sz="28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-214346" y="3500446"/>
            <a:ext cx="207167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nl-NL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i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    b. “Đến”: </a:t>
            </a:r>
            <a:endParaRPr lang="en-US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1670" y="4143388"/>
            <a:ext cx="735808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nl-NL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nl-NL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nhấn mạnh mức độ nặng nề </a:t>
            </a:r>
          </a:p>
          <a:p>
            <a:endParaRPr lang="en-US" sz="28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-214346" y="4643454"/>
            <a:ext cx="207167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nl-NL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i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    c.“ Cả”: </a:t>
            </a:r>
            <a:endParaRPr lang="en-US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785918" y="5357834"/>
            <a:ext cx="735808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nl-NL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nhấn mạnh đối tượng so sánh</a:t>
            </a:r>
            <a:endParaRPr lang="nl-NL" sz="28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-142908" y="5572140"/>
            <a:ext cx="207167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nl-NL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i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d.“ Cứ”: </a:t>
            </a:r>
            <a:endParaRPr lang="en-US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785918" y="6215082"/>
            <a:ext cx="735808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nl-NL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nhấn mạnh sự thường xuyên </a:t>
            </a:r>
            <a:endParaRPr lang="nl-NL" sz="2800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-7146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3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II. Thán từ. </a:t>
            </a:r>
          </a:p>
          <a:p>
            <a:r>
              <a:rPr lang="nl-NL" sz="3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nl-NL" sz="3000" b="1" u="sng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000" b="1" u="sng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r>
              <a:rPr lang="nl-NL" sz="3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nl-NL" sz="30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1037</Words>
  <Application>Microsoft Office PowerPoint</Application>
  <PresentationFormat>On-screen Show (4:3)</PresentationFormat>
  <Paragraphs>180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KIỂM TRA MIỆNG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 III. Luyện tập:</vt:lpstr>
      <vt:lpstr> III. Luyện tập:</vt:lpstr>
      <vt:lpstr>TỔNG KẾT</vt:lpstr>
      <vt:lpstr>Hướng dẫn tự học</vt:lpstr>
      <vt:lpstr>Slide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MIỆNG</dc:title>
  <dc:creator>Dinh Giang</dc:creator>
  <cp:lastModifiedBy>Dinh Giang</cp:lastModifiedBy>
  <cp:revision>62</cp:revision>
  <dcterms:created xsi:type="dcterms:W3CDTF">2017-09-27T02:56:42Z</dcterms:created>
  <dcterms:modified xsi:type="dcterms:W3CDTF">2017-09-27T15:40:26Z</dcterms:modified>
</cp:coreProperties>
</file>